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72" r:id="rId3"/>
    <p:sldId id="273" r:id="rId4"/>
    <p:sldId id="274" r:id="rId5"/>
    <p:sldId id="262" r:id="rId6"/>
    <p:sldId id="276" r:id="rId7"/>
    <p:sldId id="263" r:id="rId8"/>
    <p:sldId id="277" r:id="rId9"/>
    <p:sldId id="265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7025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>
        <p:scale>
          <a:sx n="125" d="100"/>
          <a:sy n="125" d="100"/>
        </p:scale>
        <p:origin x="384" y="14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5.png>
</file>

<file path=ppt/media/image16.png>
</file>

<file path=ppt/media/image17.jpeg>
</file>

<file path=ppt/media/image18.png>
</file>

<file path=ppt/media/image180.png>
</file>

<file path=ppt/media/image19.jpeg>
</file>

<file path=ppt/media/image19.png>
</file>

<file path=ppt/media/image2.png>
</file>

<file path=ppt/media/image20.gif>
</file>

<file path=ppt/media/image21.png>
</file>

<file path=ppt/media/image210.png>
</file>

<file path=ppt/media/image22.gif>
</file>

<file path=ppt/media/image23.gif>
</file>

<file path=ppt/media/image23.png>
</file>

<file path=ppt/media/image24.png>
</file>

<file path=ppt/media/image240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4.jpeg>
</file>

<file path=ppt/media/image5.jpeg>
</file>

<file path=ppt/media/image6.jpeg>
</file>

<file path=ppt/media/image7.gif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8A8C5-65E9-46AD-5611-95AF240C09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B7911E-9F1A-B468-AC1B-B5274242A7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CBE49C-3B73-B974-FB47-07234F55B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AC96-B35E-480C-B0EC-3B1EF137D111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1233B-A5C3-FC2B-394B-8ECDE0395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E90A21-FC89-2310-D293-CAB7A8611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E26DD-15C9-42AB-A9E4-3AE0081BBB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7023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A9315-5221-DAEC-23D0-A1741DFAC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73A748-F696-48C6-B1A7-109DDBFF5F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965AC-3190-1BD2-A591-80BD91E9A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AC96-B35E-480C-B0EC-3B1EF137D111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555B2-1A35-2865-CD2D-D326AE5A9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D318C8-7215-9A93-AD8C-01F8ED489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E26DD-15C9-42AB-A9E4-3AE0081BBB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7711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7E4A5A-AA83-EE06-4941-24B160B752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7DDD59-4EFC-4956-73A0-670234B646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06D946-50EB-E3AD-2017-3DDD3F4FD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AC96-B35E-480C-B0EC-3B1EF137D111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60092-BC16-6AD7-CAAE-A9E65B3A3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B39F09-B3CC-ABA0-94D5-48B92EFC6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E26DD-15C9-42AB-A9E4-3AE0081BBB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0644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13447-BDD5-0301-6FFF-7BF118AA7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D88F6-3962-D8BB-4235-875E7CF4E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2FF74-95A4-1C28-681A-EBF847B4C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AC96-B35E-480C-B0EC-3B1EF137D111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AF445-799D-DF5E-E436-CFB7CE9F5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E422D3-A3F0-56BA-C70A-E1558F944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E26DD-15C9-42AB-A9E4-3AE0081BBB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7449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989A0-3034-49BF-3AC5-8AFE3D169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85DE66-E6D7-EF78-01AD-9415C1705A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16331-4B83-8A39-DCD1-C5FEAC900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AC96-B35E-480C-B0EC-3B1EF137D111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0A5B76-0232-81E0-6666-BED8AF221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46168-6980-39DE-4011-BA30F5454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E26DD-15C9-42AB-A9E4-3AE0081BBB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146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9EFC0-65B6-8E73-2D10-762A694AE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93496-C082-9D64-1F72-F5C7E3E97D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EE81A8-C887-5A66-532B-CBE29EE314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637F78-F25D-503C-EE43-229E313A6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AC96-B35E-480C-B0EC-3B1EF137D111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85904A-B520-2D36-8D2E-2C9247913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DD1A3E-BFB6-CBC1-99CA-213FA9CC7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E26DD-15C9-42AB-A9E4-3AE0081BBB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5241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16D77-88FF-38D6-EB24-1E8E7EC37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6246E7-A559-90CA-200A-26870B4B4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DF7DE2-7C53-1ABC-4136-CEB53BF375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2FF136-D415-F3BB-42F6-1A7B3FBE12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0CD421-4FAD-A1A8-DCC2-88CEEC65E2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D36E53-EB93-3673-ADD1-59E897075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AC96-B35E-480C-B0EC-3B1EF137D111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0F9EB0-8002-3F3D-06EE-12EB6D374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9858BD-4597-2147-EC90-9ADA96B71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E26DD-15C9-42AB-A9E4-3AE0081BBB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2860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F083B-93D2-993A-022D-AED4D8013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751BBF-E24A-A125-E057-429F6EEC2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AC96-B35E-480C-B0EC-3B1EF137D111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DF013D-267B-845C-7B19-3F7A92B59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FFC6BB-7FB6-5D56-12F7-670F60C2C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E26DD-15C9-42AB-A9E4-3AE0081BBB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8468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B1A6BE-D08B-36D6-A29D-B403734CC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AC96-B35E-480C-B0EC-3B1EF137D111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8E2B7F-D8E0-0D9D-7EB7-E1CBF9F94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C08F25-7058-F755-476C-A7C39E7FD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E26DD-15C9-42AB-A9E4-3AE0081BBB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8076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CF597-3C9D-1D34-5EB3-76484AE9F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27A6C-A7BB-B795-87C8-60DE539E9D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5CEF21-C34E-6F66-35ED-9920E1D1D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0A3C2A-3585-0017-453B-DF65736DA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AC96-B35E-480C-B0EC-3B1EF137D111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0F23E9-A9A1-ADC2-4289-5643DA611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15886D-10B7-C4A2-4957-4F4948490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E26DD-15C9-42AB-A9E4-3AE0081BBB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870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BB1B9-9E48-5146-0425-24A46C93B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880353-ECB6-CC3D-1912-D3D1801C59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BB86B7-713A-245E-1FB3-D3BABBC911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C88AAF-4343-034B-24E9-53503E422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AC96-B35E-480C-B0EC-3B1EF137D111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4DA79A-CAD0-06E5-6646-AF306F257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3DE4AB-7776-DC48-EDDE-7754B03D4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E26DD-15C9-42AB-A9E4-3AE0081BBB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778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B4D7B3-FBEA-8037-FEDB-B6585A8B9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38FC7E-C487-2A98-283D-77253ED07E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4A3915-C4EC-8119-A81E-0D72C4CE7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BAC96-B35E-480C-B0EC-3B1EF137D111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728D92-6B78-3142-155E-13779B5E44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B217AC-E93E-BCFF-63E7-CC5F5A5740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EE26DD-15C9-42AB-A9E4-3AE0081BBB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1634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15.png"/><Relationship Id="rId7" Type="http://schemas.openxmlformats.org/officeDocument/2006/relationships/image" Target="../media/image2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19.png"/><Relationship Id="rId4" Type="http://schemas.openxmlformats.org/officeDocument/2006/relationships/image" Target="../media/image18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10" Type="http://schemas.openxmlformats.org/officeDocument/2006/relationships/image" Target="../media/image17.jpe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gif"/><Relationship Id="rId4" Type="http://schemas.openxmlformats.org/officeDocument/2006/relationships/image" Target="../media/image2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ACD40DC-AFBF-76FF-5E79-F5180794D887}"/>
              </a:ext>
            </a:extLst>
          </p:cNvPr>
          <p:cNvSpPr/>
          <p:nvPr/>
        </p:nvSpPr>
        <p:spPr>
          <a:xfrm>
            <a:off x="0" y="-1"/>
            <a:ext cx="12192000" cy="716281"/>
          </a:xfrm>
          <a:prstGeom prst="rect">
            <a:avLst/>
          </a:prstGeom>
          <a:solidFill>
            <a:srgbClr val="7025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39593-521B-AEDF-7050-F0D3D4179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7228" y="-138685"/>
            <a:ext cx="1685141" cy="99364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AC623C5-8432-5D66-92EA-47D49752068D}"/>
              </a:ext>
            </a:extLst>
          </p:cNvPr>
          <p:cNvSpPr/>
          <p:nvPr/>
        </p:nvSpPr>
        <p:spPr>
          <a:xfrm>
            <a:off x="0" y="6682740"/>
            <a:ext cx="12192000" cy="175260"/>
          </a:xfrm>
          <a:prstGeom prst="rect">
            <a:avLst/>
          </a:prstGeom>
          <a:solidFill>
            <a:srgbClr val="7025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3800A8-3020-5A08-B8B7-344B78B7F2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0012" y="940847"/>
            <a:ext cx="9144000" cy="2387600"/>
          </a:xfrm>
        </p:spPr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Modelling Anthropogenic Climate Change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1B049F-66B7-283D-E935-33482437B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3228" y="3898679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GB" dirty="0"/>
              <a:t>By </a:t>
            </a:r>
            <a:r>
              <a:rPr lang="en-GB" i="1" dirty="0"/>
              <a:t>Thomas Davies</a:t>
            </a:r>
          </a:p>
          <a:p>
            <a:r>
              <a:rPr lang="en-GB" dirty="0"/>
              <a:t>Supervised by: </a:t>
            </a:r>
            <a:r>
              <a:rPr lang="en-GB" i="1" dirty="0"/>
              <a:t>Craig P. Testrow </a:t>
            </a:r>
            <a:r>
              <a:rPr lang="en-GB" dirty="0"/>
              <a:t>&amp; </a:t>
            </a:r>
            <a:r>
              <a:rPr lang="en-GB" i="1" dirty="0"/>
              <a:t>Richard J. Wilman</a:t>
            </a:r>
          </a:p>
          <a:p>
            <a:endParaRPr lang="en-GB" i="1" dirty="0"/>
          </a:p>
          <a:p>
            <a:r>
              <a:rPr lang="en-GB" dirty="0"/>
              <a:t>Department of Physics, Durham University</a:t>
            </a:r>
          </a:p>
        </p:txBody>
      </p:sp>
    </p:spTree>
    <p:extLst>
      <p:ext uri="{BB962C8B-B14F-4D97-AF65-F5344CB8AC3E}">
        <p14:creationId xmlns:p14="http://schemas.microsoft.com/office/powerpoint/2010/main" val="1818423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ACD40DC-AFBF-76FF-5E79-F5180794D887}"/>
              </a:ext>
            </a:extLst>
          </p:cNvPr>
          <p:cNvSpPr/>
          <p:nvPr/>
        </p:nvSpPr>
        <p:spPr>
          <a:xfrm>
            <a:off x="0" y="0"/>
            <a:ext cx="12192000" cy="670045"/>
          </a:xfrm>
          <a:prstGeom prst="rect">
            <a:avLst/>
          </a:prstGeom>
          <a:solidFill>
            <a:srgbClr val="70256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/>
              <a:t>1D EBM | Heat Capacity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39593-521B-AEDF-7050-F0D3D4179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1586" y="-161803"/>
            <a:ext cx="1685141" cy="993648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86039B4-E547-D039-1744-BB939F840CEB}"/>
              </a:ext>
            </a:extLst>
          </p:cNvPr>
          <p:cNvSpPr/>
          <p:nvPr/>
        </p:nvSpPr>
        <p:spPr>
          <a:xfrm>
            <a:off x="155273" y="761372"/>
            <a:ext cx="5167264" cy="1326139"/>
          </a:xfrm>
          <a:prstGeom prst="roundRect">
            <a:avLst>
              <a:gd name="adj" fmla="val 9253"/>
            </a:avLst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r>
              <a:rPr lang="en-GB" dirty="0">
                <a:solidFill>
                  <a:schemeClr val="tx1"/>
                </a:solidFill>
              </a:rPr>
              <a:t>The Heat capacity (C) of a latitude band, tells us how much thermal energy is required for the band’s temperature to change by 1 degree Kelvin.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B1C17419-CDA2-8660-47E4-0B216DCFF2D1}"/>
                  </a:ext>
                </a:extLst>
              </p:cNvPr>
              <p:cNvSpPr/>
              <p:nvPr/>
            </p:nvSpPr>
            <p:spPr>
              <a:xfrm>
                <a:off x="155273" y="3202640"/>
                <a:ext cx="5167264" cy="3454191"/>
              </a:xfrm>
              <a:prstGeom prst="roundRect">
                <a:avLst>
                  <a:gd name="adj" fmla="val 9253"/>
                </a:avLst>
              </a:prstGeom>
              <a:noFill/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r>
                  <a:rPr lang="en-GB" dirty="0">
                    <a:solidFill>
                      <a:schemeClr val="tx1"/>
                    </a:solidFill>
                  </a:rPr>
                  <a:t>A band’s heat capacity is taken to be the average of the land, ocean and ice heat capacities. </a:t>
                </a:r>
              </a:p>
              <a:p>
                <a:endParaRPr lang="en-GB" dirty="0">
                  <a:solidFill>
                    <a:schemeClr val="tx1"/>
                  </a:solidFill>
                </a:endParaRPr>
              </a:p>
              <a:p>
                <a:r>
                  <a:rPr lang="en-GB" dirty="0">
                    <a:solidFill>
                      <a:schemeClr val="tx1"/>
                    </a:solidFill>
                  </a:rPr>
                  <a:t>Unfrozen land/ocean have heat capacity values of </a:t>
                </a:r>
                <a14:m>
                  <m:oMath xmlns:m="http://schemas.openxmlformats.org/officeDocument/2006/math"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1.1×</m:t>
                    </m:r>
                    <m:sSup>
                      <m:sSupPr>
                        <m:ctrlP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7</m:t>
                        </m:r>
                      </m:sup>
                    </m:sSup>
                    <m:r>
                      <a:rPr lang="en-GB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𝐽</m:t>
                    </m:r>
                    <m:sSup>
                      <m:sSupPr>
                        <m:ctrlPr>
                          <a:rPr lang="en-GB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p>
                        <m:r>
                          <a:rPr lang="en-GB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GB" dirty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GB" dirty="0">
                        <a:solidFill>
                          <a:schemeClr val="tx1"/>
                        </a:solidFill>
                      </a:rPr>
                      <m:t>2.2</m:t>
                    </m:r>
                    <m:r>
                      <a:rPr lang="en-GB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GB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GB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sup>
                    </m:sSup>
                    <m:r>
                      <m:rPr>
                        <m:nor/>
                      </m:rPr>
                      <a:rPr lang="en-GB" b="0" i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𝐽</m:t>
                    </m:r>
                    <m:sSup>
                      <m:sSupPr>
                        <m:ctrlP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p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GB" dirty="0">
                    <a:solidFill>
                      <a:schemeClr val="tx1"/>
                    </a:solidFill>
                  </a:rPr>
                  <a:t>, respectively.</a:t>
                </a:r>
              </a:p>
              <a:p>
                <a:endParaRPr lang="en-GB" dirty="0">
                  <a:solidFill>
                    <a:schemeClr val="tx1"/>
                  </a:solidFill>
                </a:endParaRPr>
              </a:p>
              <a:p>
                <a:r>
                  <a:rPr lang="en-GB" dirty="0">
                    <a:solidFill>
                      <a:schemeClr val="tx1"/>
                    </a:solidFill>
                  </a:rPr>
                  <a:t>Land/Ocean ice has the heat capacity of unfrozen land when at a temperature in the range (263K, 273K); but has a higher value of </a:t>
                </a:r>
                <a14:m>
                  <m:oMath xmlns:m="http://schemas.openxmlformats.org/officeDocument/2006/math"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5.3×</m:t>
                    </m:r>
                    <m:sSup>
                      <m:sSupPr>
                        <m:ctrlP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7</m:t>
                        </m:r>
                      </m:sup>
                    </m:sSup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𝐽</m:t>
                    </m:r>
                    <m:sSup>
                      <m:sSupPr>
                        <m:ctrlP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p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GB" dirty="0">
                    <a:solidFill>
                      <a:schemeClr val="tx1"/>
                    </a:solidFill>
                  </a:rPr>
                  <a:t> when below 263K to account for the latent heat of the liquid-solid phase transition.</a:t>
                </a:r>
              </a:p>
            </p:txBody>
          </p:sp>
        </mc:Choice>
        <mc:Fallback xmlns=""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B1C17419-CDA2-8660-47E4-0B216DCFF2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273" y="3202640"/>
                <a:ext cx="5167264" cy="3454191"/>
              </a:xfrm>
              <a:prstGeom prst="roundRect">
                <a:avLst>
                  <a:gd name="adj" fmla="val 9253"/>
                </a:avLst>
              </a:prstGeom>
              <a:blipFill>
                <a:blip r:embed="rId3"/>
                <a:stretch>
                  <a:fillRect/>
                </a:stretch>
              </a:blipFill>
              <a:ln w="28575"/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148951CB-3AAF-49FC-6D70-512BA3D7CD84}"/>
                  </a:ext>
                </a:extLst>
              </p:cNvPr>
              <p:cNvSpPr/>
              <p:nvPr/>
            </p:nvSpPr>
            <p:spPr>
              <a:xfrm>
                <a:off x="155274" y="2178838"/>
                <a:ext cx="5167264" cy="874740"/>
              </a:xfrm>
              <a:prstGeom prst="roundRect">
                <a:avLst>
                  <a:gd name="adj" fmla="val 9253"/>
                </a:avLst>
              </a:prstGeom>
              <a:noFill/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kern="100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𝐶</m:t>
                      </m:r>
                      <m:r>
                        <a:rPr lang="en-GB" i="1" kern="100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GB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GB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𝑙𝑎𝑛𝑑</m:t>
                          </m:r>
                        </m:sub>
                      </m:sSub>
                      <m:d>
                        <m:dPr>
                          <m:begChr m:val="{"/>
                          <m:endChr m:val="}"/>
                          <m:ctrlPr>
                            <a:rPr lang="en-GB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GB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d>
                            <m:dPr>
                              <m:ctrlPr>
                                <a:rPr lang="en-GB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en-GB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GB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𝑖𝑐𝑒</m:t>
                                  </m:r>
                                </m:sub>
                              </m:sSub>
                            </m:e>
                          </m:d>
                          <m:r>
                            <a:rPr lang="en-GB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∗</m:t>
                          </m:r>
                          <m:sSub>
                            <m:sSubPr>
                              <m:ctrlPr>
                                <a:rPr lang="en-GB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GB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𝑙𝑎𝑛𝑑</m:t>
                              </m:r>
                            </m:sub>
                          </m:sSub>
                          <m:r>
                            <a:rPr lang="en-GB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GB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GB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𝑖𝑐𝑒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GB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n-GB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GB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𝑖𝑐𝑒</m:t>
                              </m:r>
                            </m:sub>
                          </m:sSub>
                        </m:e>
                      </m:d>
                      <m:r>
                        <a:rPr lang="en-GB" i="1" kern="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</m:oMath>
                  </m:oMathPara>
                </a14:m>
                <a:endParaRPr lang="en-GB" sz="1400" kern="100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GB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GB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𝑜𝑐𝑒𝑎𝑛</m:t>
                          </m:r>
                        </m:sub>
                      </m:sSub>
                      <m:r>
                        <a:rPr lang="en-GB" i="1" kern="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{</m:t>
                      </m:r>
                      <m:d>
                        <m:dPr>
                          <m:ctrlPr>
                            <a:rPr lang="en-GB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GB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en-GB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GB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𝑖𝑐𝑒</m:t>
                              </m:r>
                            </m:sub>
                          </m:sSub>
                        </m:e>
                      </m:d>
                      <m:r>
                        <a:rPr lang="en-GB" i="1" kern="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GB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GB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GB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𝑜𝑐𝑒𝑎𝑛</m:t>
                          </m:r>
                        </m:sub>
                      </m:sSub>
                      <m:r>
                        <a:rPr lang="en-GB" i="1" kern="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GB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GB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GB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𝑖𝑐𝑒</m:t>
                          </m:r>
                        </m:sub>
                      </m:sSub>
                      <m:r>
                        <a:rPr lang="en-GB" i="1" kern="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GB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GB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GB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𝑖𝑐𝑒</m:t>
                          </m:r>
                        </m:sub>
                      </m:sSub>
                      <m:r>
                        <a:rPr lang="en-GB" i="1" kern="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}</m:t>
                      </m:r>
                    </m:oMath>
                  </m:oMathPara>
                </a14:m>
                <a:endParaRPr lang="en-GB" sz="1400" kern="100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148951CB-3AAF-49FC-6D70-512BA3D7CD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274" y="2178838"/>
                <a:ext cx="5167264" cy="874740"/>
              </a:xfrm>
              <a:prstGeom prst="roundRect">
                <a:avLst>
                  <a:gd name="adj" fmla="val 9253"/>
                </a:avLst>
              </a:prstGeom>
              <a:blipFill>
                <a:blip r:embed="rId4"/>
                <a:stretch>
                  <a:fillRect/>
                </a:stretch>
              </a:blipFill>
              <a:ln w="28575"/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170" name="Picture 2">
            <a:extLst>
              <a:ext uri="{FF2B5EF4-FFF2-40B4-BE49-F238E27FC236}">
                <a16:creationId xmlns:a16="http://schemas.microsoft.com/office/drawing/2014/main" id="{978CEDB2-CB14-AB10-DFF2-6A80B28230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0834" y="910280"/>
            <a:ext cx="3799888" cy="2330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13E8036-2A54-9160-FBBF-CA0D425902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01102" y="798147"/>
            <a:ext cx="1777374" cy="2500324"/>
          </a:xfrm>
          <a:prstGeom prst="rect">
            <a:avLst/>
          </a:prstGeom>
        </p:spPr>
      </p:pic>
      <p:pic>
        <p:nvPicPr>
          <p:cNvPr id="3" name="Picture 2" descr="A graph of a temperature&#10;&#10;Description automatically generated">
            <a:extLst>
              <a:ext uri="{FF2B5EF4-FFF2-40B4-BE49-F238E27FC236}">
                <a16:creationId xmlns:a16="http://schemas.microsoft.com/office/drawing/2014/main" id="{A4AF2BA0-8405-1EB5-8354-0E52CEE61BF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80916"/>
            <a:ext cx="5047185" cy="324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19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ACD40DC-AFBF-76FF-5E79-F5180794D887}"/>
              </a:ext>
            </a:extLst>
          </p:cNvPr>
          <p:cNvSpPr/>
          <p:nvPr/>
        </p:nvSpPr>
        <p:spPr>
          <a:xfrm>
            <a:off x="0" y="0"/>
            <a:ext cx="12192000" cy="670045"/>
          </a:xfrm>
          <a:prstGeom prst="rect">
            <a:avLst/>
          </a:prstGeom>
          <a:solidFill>
            <a:srgbClr val="70256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/>
              <a:t>1D EBM | Solar Radiation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39593-521B-AEDF-7050-F0D3D4179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1586" y="-161803"/>
            <a:ext cx="1685141" cy="99364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CA879D20-34BF-5B4F-C2F1-7D65C3096311}"/>
                  </a:ext>
                </a:extLst>
              </p:cNvPr>
              <p:cNvSpPr/>
              <p:nvPr/>
            </p:nvSpPr>
            <p:spPr>
              <a:xfrm>
                <a:off x="155269" y="771458"/>
                <a:ext cx="5535563" cy="1942749"/>
              </a:xfrm>
              <a:prstGeom prst="roundRect">
                <a:avLst>
                  <a:gd name="adj" fmla="val 9253"/>
                </a:avLst>
              </a:prstGeom>
              <a:noFill/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r>
                  <a:rPr lang="en-GB" dirty="0">
                    <a:solidFill>
                      <a:schemeClr val="tx1"/>
                    </a:solidFill>
                  </a:rPr>
                  <a:t>The parameter </a:t>
                </a:r>
                <a:r>
                  <a:rPr lang="en-GB" i="1" dirty="0">
                    <a:solidFill>
                      <a:schemeClr val="tx1"/>
                    </a:solidFill>
                  </a:rPr>
                  <a:t>S represents the day-averaged solar radiation intensity [</a:t>
                </a:r>
                <a14:m>
                  <m:oMath xmlns:m="http://schemas.openxmlformats.org/officeDocument/2006/math"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𝑊</m:t>
                    </m:r>
                    <m:sSup>
                      <m:sSupPr>
                        <m:ctrlP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</m:oMath>
                </a14:m>
                <a:r>
                  <a:rPr lang="en-GB" i="1" dirty="0">
                    <a:solidFill>
                      <a:schemeClr val="tx1"/>
                    </a:solidFill>
                  </a:rPr>
                  <a:t>] at a latitude band.</a:t>
                </a:r>
              </a:p>
              <a:p>
                <a:endParaRPr lang="en-GB" i="1" dirty="0">
                  <a:solidFill>
                    <a:schemeClr val="tx1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en-GB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d>
                            <m:dPr>
                              <m:ctrlP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num>
                        <m:den>
                          <m: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den>
                      </m:f>
                      <m:r>
                        <a:rPr lang="en-GB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begChr m:val="{"/>
                          <m:endChr m:val="}"/>
                          <m:ctrlP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  <m:func>
                            <m:funcPr>
                              <m:ctrlP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GB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</m:e>
                          </m:func>
                          <m:func>
                            <m:funcPr>
                              <m:ctrlP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GB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𝛿</m:t>
                                  </m:r>
                                </m:e>
                              </m:d>
                            </m:e>
                          </m:func>
                          <m: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unc>
                            <m:funcPr>
                              <m:ctrlP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GB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</m:e>
                          </m:func>
                          <m:func>
                            <m:funcPr>
                              <m:ctrlP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GB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𝛿</m:t>
                                  </m:r>
                                </m:e>
                              </m:d>
                            </m:e>
                          </m:func>
                          <m:func>
                            <m:funcPr>
                              <m:ctrlP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GB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GB" i="1" dirty="0">
                  <a:solidFill>
                    <a:schemeClr val="tx1"/>
                  </a:solidFill>
                </a:endParaRPr>
              </a:p>
              <a:p>
                <a:endParaRPr lang="en-GB" i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CA879D20-34BF-5B4F-C2F1-7D65C30963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269" y="771458"/>
                <a:ext cx="5535563" cy="1942749"/>
              </a:xfrm>
              <a:prstGeom prst="roundRect">
                <a:avLst>
                  <a:gd name="adj" fmla="val 9253"/>
                </a:avLst>
              </a:prstGeom>
              <a:blipFill>
                <a:blip r:embed="rId3"/>
                <a:stretch>
                  <a:fillRect/>
                </a:stretch>
              </a:blipFill>
              <a:ln w="28575"/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1674A280-822E-226C-46DA-09508FD7922F}"/>
                  </a:ext>
                </a:extLst>
              </p:cNvPr>
              <p:cNvSpPr/>
              <p:nvPr/>
            </p:nvSpPr>
            <p:spPr>
              <a:xfrm>
                <a:off x="155268" y="2802499"/>
                <a:ext cx="5535563" cy="2060880"/>
              </a:xfrm>
              <a:prstGeom prst="roundRect">
                <a:avLst>
                  <a:gd name="adj" fmla="val 9253"/>
                </a:avLst>
              </a:prstGeom>
              <a:noFill/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r>
                  <a:rPr lang="en-GB" dirty="0">
                    <a:solidFill>
                      <a:schemeClr val="tx1"/>
                    </a:solidFill>
                  </a:rPr>
                  <a:t>The quantity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q</m:t>
                        </m:r>
                      </m:e>
                      <m:sub>
                        <m:r>
                          <a:rPr lang="en-GB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GB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t</m:t>
                        </m:r>
                      </m:e>
                    </m:d>
                  </m:oMath>
                </a14:m>
                <a:r>
                  <a:rPr lang="en-GB" dirty="0">
                    <a:solidFill>
                      <a:schemeClr val="tx1"/>
                    </a:solidFill>
                  </a:rPr>
                  <a:t> is the amount of incoming solar radiation, per unit time/area, that arrives at Earth’s location at time t. </a:t>
                </a:r>
              </a:p>
              <a:p>
                <a:endParaRPr lang="en-GB" i="1" dirty="0">
                  <a:solidFill>
                    <a:schemeClr val="tx1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GB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𝑠𝑢𝑛</m:t>
                              </m:r>
                            </m:sub>
                          </m:sSub>
                        </m:num>
                        <m:den>
                          <m: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  <m:sSubSup>
                            <m:sSubSupPr>
                              <m:ctrlP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𝐸𝑆</m:t>
                              </m:r>
                            </m:sub>
                            <m:sup>
                              <m: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</m:oMath>
                  </m:oMathPara>
                </a14:m>
                <a:endParaRPr lang="en-GB" i="1" dirty="0">
                  <a:solidFill>
                    <a:schemeClr val="tx1"/>
                  </a:solidFill>
                </a:endParaRPr>
              </a:p>
              <a:p>
                <a:endParaRPr lang="en-GB" i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1674A280-822E-226C-46DA-09508FD792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268" y="2802499"/>
                <a:ext cx="5535563" cy="2060880"/>
              </a:xfrm>
              <a:prstGeom prst="roundRect">
                <a:avLst>
                  <a:gd name="adj" fmla="val 9253"/>
                </a:avLst>
              </a:prstGeom>
              <a:blipFill>
                <a:blip r:embed="rId4"/>
                <a:stretch>
                  <a:fillRect/>
                </a:stretch>
              </a:blipFill>
              <a:ln w="28575"/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25CA9695-7331-D80C-CC29-3DB467ECFC6E}"/>
                  </a:ext>
                </a:extLst>
              </p:cNvPr>
              <p:cNvSpPr/>
              <p:nvPr/>
            </p:nvSpPr>
            <p:spPr>
              <a:xfrm>
                <a:off x="6095994" y="754206"/>
                <a:ext cx="5535563" cy="2558337"/>
              </a:xfrm>
              <a:prstGeom prst="roundRect">
                <a:avLst>
                  <a:gd name="adj" fmla="val 9253"/>
                </a:avLst>
              </a:prstGeom>
              <a:noFill/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r>
                  <a:rPr lang="en-GB" dirty="0">
                    <a:solidFill>
                      <a:schemeClr val="tx1"/>
                    </a:solidFill>
                  </a:rPr>
                  <a:t>The Earth-Sun distance, denoted here as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𝐸𝑆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chemeClr val="tx1"/>
                    </a:solidFill>
                  </a:rPr>
                  <a:t>, is calculated using elliptical geometry as to account for the true elliptical orbit of Earth around the sun.</a:t>
                </a:r>
              </a:p>
              <a:p>
                <a:r>
                  <a:rPr lang="en-GB" dirty="0">
                    <a:solidFill>
                      <a:schemeClr val="tx1"/>
                    </a:solidFill>
                  </a:rPr>
                  <a:t>(e </a:t>
                </a:r>
                <a14:m>
                  <m:oMath xmlns:m="http://schemas.openxmlformats.org/officeDocument/2006/math"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GB" dirty="0">
                    <a:solidFill>
                      <a:schemeClr val="tx1"/>
                    </a:solidFill>
                  </a:rPr>
                  <a:t> 0.016)</a:t>
                </a:r>
              </a:p>
              <a:p>
                <a:endParaRPr lang="en-GB" dirty="0">
                  <a:solidFill>
                    <a:schemeClr val="tx1"/>
                  </a:solidFill>
                </a:endParaRPr>
              </a:p>
              <a:p>
                <a:r>
                  <a:rPr lang="en-GB" dirty="0">
                    <a:solidFill>
                      <a:schemeClr val="tx1"/>
                    </a:solidFill>
                  </a:rPr>
                  <a:t>The true anomaly (</a:t>
                </a:r>
                <a:r>
                  <a:rPr lang="en-GB" i="1" dirty="0">
                    <a:solidFill>
                      <a:schemeClr val="tx1"/>
                    </a:solidFill>
                  </a:rPr>
                  <a:t>f)</a:t>
                </a:r>
                <a:r>
                  <a:rPr lang="en-GB" dirty="0">
                    <a:solidFill>
                      <a:schemeClr val="tx1"/>
                    </a:solidFill>
                  </a:rPr>
                  <a:t> is approximated via a series expansion (</a:t>
                </a:r>
                <a:r>
                  <a:rPr lang="en-GB" i="1" dirty="0">
                    <a:solidFill>
                      <a:schemeClr val="tx1"/>
                    </a:solidFill>
                  </a:rPr>
                  <a:t>valid for e &lt; 0.66</a:t>
                </a:r>
                <a:r>
                  <a:rPr lang="en-GB" dirty="0">
                    <a:solidFill>
                      <a:schemeClr val="tx1"/>
                    </a:solidFill>
                  </a:rPr>
                  <a:t>), and then the definition of an ellipse is used to find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𝐸𝑆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chemeClr val="tx1"/>
                    </a:solidFill>
                  </a:rPr>
                  <a:t>.</a:t>
                </a:r>
              </a:p>
            </p:txBody>
          </p:sp>
        </mc:Choice>
        <mc:Fallback xmlns=""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25CA9695-7331-D80C-CC29-3DB467ECFC6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5994" y="754206"/>
                <a:ext cx="5535563" cy="2558337"/>
              </a:xfrm>
              <a:prstGeom prst="roundRect">
                <a:avLst>
                  <a:gd name="adj" fmla="val 9253"/>
                </a:avLst>
              </a:prstGeom>
              <a:blipFill>
                <a:blip r:embed="rId5"/>
                <a:stretch>
                  <a:fillRect/>
                </a:stretch>
              </a:blipFill>
              <a:ln w="28575"/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218" name="Picture 2">
            <a:extLst>
              <a:ext uri="{FF2B5EF4-FFF2-40B4-BE49-F238E27FC236}">
                <a16:creationId xmlns:a16="http://schemas.microsoft.com/office/drawing/2014/main" id="{32660206-2441-4FEB-3CC8-251CCDDB38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498" y="5013295"/>
            <a:ext cx="2716118" cy="1703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30437BD-6D8D-F734-D720-17361B8B2F4C}"/>
                  </a:ext>
                </a:extLst>
              </p:cNvPr>
              <p:cNvSpPr txBox="1"/>
              <p:nvPr/>
            </p:nvSpPr>
            <p:spPr>
              <a:xfrm>
                <a:off x="3143160" y="5423739"/>
                <a:ext cx="2547671" cy="697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𝑟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d>
                            <m:d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p>
                                <m:sSup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</m:num>
                        <m:den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𝑐𝑜𝑠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30437BD-6D8D-F734-D720-17361B8B2F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43160" y="5423739"/>
                <a:ext cx="2547671" cy="69730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 descr="A graph of a function&#10;&#10;Description automatically generated">
            <a:extLst>
              <a:ext uri="{FF2B5EF4-FFF2-40B4-BE49-F238E27FC236}">
                <a16:creationId xmlns:a16="http://schemas.microsoft.com/office/drawing/2014/main" id="{3BB04C06-D21B-A48A-B9B9-DF2B4D12E3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6760" y="3518327"/>
            <a:ext cx="4960362" cy="314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23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ACD40DC-AFBF-76FF-5E79-F5180794D887}"/>
              </a:ext>
            </a:extLst>
          </p:cNvPr>
          <p:cNvSpPr/>
          <p:nvPr/>
        </p:nvSpPr>
        <p:spPr>
          <a:xfrm>
            <a:off x="0" y="0"/>
            <a:ext cx="12192000" cy="670045"/>
          </a:xfrm>
          <a:prstGeom prst="rect">
            <a:avLst/>
          </a:prstGeom>
          <a:solidFill>
            <a:srgbClr val="70256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/>
              <a:t>1D EBM | Infrared Cooling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39593-521B-AEDF-7050-F0D3D4179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1586" y="-161803"/>
            <a:ext cx="1685141" cy="993648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0187FE5-348C-30A7-75C8-A65BC548F0E7}"/>
              </a:ext>
            </a:extLst>
          </p:cNvPr>
          <p:cNvSpPr/>
          <p:nvPr/>
        </p:nvSpPr>
        <p:spPr>
          <a:xfrm>
            <a:off x="276042" y="831845"/>
            <a:ext cx="5167264" cy="990394"/>
          </a:xfrm>
          <a:prstGeom prst="roundRect">
            <a:avLst>
              <a:gd name="adj" fmla="val 9253"/>
            </a:avLst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GB" dirty="0">
                <a:solidFill>
                  <a:schemeClr val="tx1"/>
                </a:solidFill>
              </a:rPr>
              <a:t>The IR Cooling model describes the amount of (IR) radiation, emitted by Earth’s surface, that escapes into outer-space. </a:t>
            </a:r>
          </a:p>
          <a:p>
            <a:endParaRPr lang="en-GB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465AB7C1-D387-6B62-188A-2A513A684577}"/>
                  </a:ext>
                </a:extLst>
              </p:cNvPr>
              <p:cNvSpPr/>
              <p:nvPr/>
            </p:nvSpPr>
            <p:spPr>
              <a:xfrm>
                <a:off x="276042" y="2012311"/>
                <a:ext cx="5167264" cy="3001701"/>
              </a:xfrm>
              <a:prstGeom prst="roundRect">
                <a:avLst>
                  <a:gd name="adj" fmla="val 9253"/>
                </a:avLst>
              </a:prstGeom>
              <a:noFill/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r>
                  <a:rPr lang="en-GB" dirty="0">
                    <a:solidFill>
                      <a:schemeClr val="tx1"/>
                    </a:solidFill>
                  </a:rPr>
                  <a:t>Given a latitude band at some temperature (</a:t>
                </a:r>
                <a:r>
                  <a:rPr lang="en-GB" i="1" dirty="0">
                    <a:solidFill>
                      <a:schemeClr val="tx1"/>
                    </a:solidFill>
                  </a:rPr>
                  <a:t>T)</a:t>
                </a:r>
                <a:r>
                  <a:rPr lang="en-GB" dirty="0">
                    <a:solidFill>
                      <a:schemeClr val="tx1"/>
                    </a:solidFill>
                  </a:rPr>
                  <a:t>, it’s surface will emit as a black-body according to the Steffan-Boltzman law.</a:t>
                </a:r>
              </a:p>
              <a:p>
                <a:endParaRPr lang="en-GB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  </a:t>
                </a:r>
                <a14:m>
                  <m:oMath xmlns:m="http://schemas.openxmlformats.org/officeDocument/2006/math"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𝜎</m:t>
                    </m:r>
                    <m:sSup>
                      <m:sSupPr>
                        <m:ctrlP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p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endParaRPr lang="en-GB" dirty="0">
                  <a:solidFill>
                    <a:schemeClr val="tx1"/>
                  </a:solidFill>
                </a:endParaRPr>
              </a:p>
              <a:p>
                <a:pPr algn="ctr"/>
                <a:endParaRPr lang="en-GB" dirty="0">
                  <a:solidFill>
                    <a:schemeClr val="tx1"/>
                  </a:solidFill>
                </a:endParaRPr>
              </a:p>
              <a:p>
                <a:r>
                  <a:rPr lang="en-GB" dirty="0">
                    <a:solidFill>
                      <a:schemeClr val="tx1"/>
                    </a:solidFill>
                  </a:rPr>
                  <a:t>This emitted radiation can either pass straight into outer-space, or it can get absorbed by the greenhouse gases (predominantly CO2) present within our atmosphere.</a:t>
                </a:r>
              </a:p>
              <a:p>
                <a:pPr algn="ctr"/>
                <a:endParaRPr lang="en-GB" dirty="0">
                  <a:solidFill>
                    <a:schemeClr val="tx1"/>
                  </a:solidFill>
                </a:endParaRPr>
              </a:p>
              <a:p>
                <a:pPr algn="ctr"/>
                <a:endParaRPr lang="en-GB" dirty="0">
                  <a:solidFill>
                    <a:schemeClr val="tx1"/>
                  </a:solidFill>
                </a:endParaRPr>
              </a:p>
              <a:p>
                <a:endParaRPr lang="en-GB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465AB7C1-D387-6B62-188A-2A513A6845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042" y="2012311"/>
                <a:ext cx="5167264" cy="3001701"/>
              </a:xfrm>
              <a:prstGeom prst="roundRect">
                <a:avLst>
                  <a:gd name="adj" fmla="val 9253"/>
                </a:avLst>
              </a:prstGeom>
              <a:blipFill>
                <a:blip r:embed="rId3"/>
                <a:stretch>
                  <a:fillRect/>
                </a:stretch>
              </a:blipFill>
              <a:ln w="28575"/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A7D7C422-034C-E5B2-F78D-A6E997F0A02E}"/>
                  </a:ext>
                </a:extLst>
              </p:cNvPr>
              <p:cNvSpPr/>
              <p:nvPr/>
            </p:nvSpPr>
            <p:spPr>
              <a:xfrm>
                <a:off x="276042" y="5204084"/>
                <a:ext cx="5167264" cy="1290589"/>
              </a:xfrm>
              <a:prstGeom prst="roundRect">
                <a:avLst>
                  <a:gd name="adj" fmla="val 9253"/>
                </a:avLst>
              </a:prstGeom>
              <a:noFill/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GB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𝐼𝑅</m:t>
                      </m:r>
                      <m:d>
                        <m:dPr>
                          <m:ctrlP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GB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  <m:sSup>
                            <m:sSupPr>
                              <m:ctrlP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p>
                              <m: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num>
                        <m:den>
                          <m:d>
                            <m:dPr>
                              <m:begChr m:val="["/>
                              <m:endChr m:val="]"/>
                              <m:ctrlP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r>
                                <a:rPr lang="en-GB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sSup>
                                <m:sSupPr>
                                  <m:ctrlP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GB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en-GB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sSub>
                                            <m:sSubPr>
                                              <m:ctrlPr>
                                                <a:rPr lang="en-GB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GB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  <m:sub>
                                              <m:r>
                                                <a:rPr lang="en-GB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𝑐𝑜</m:t>
                                              </m:r>
                                              <m:r>
                                                <a:rPr lang="en-GB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2</m:t>
                                              </m:r>
                                            </m:sub>
                                          </m:sSub>
                                          <m:d>
                                            <m:dPr>
                                              <m:ctrlPr>
                                                <a:rPr lang="en-GB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GB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e>
                                          </m:d>
                                        </m:num>
                                        <m:den>
                                          <m:r>
                                            <a:rPr lang="en-GB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421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  <m:sup>
                                  <m: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GB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en-GB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GB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𝑇</m:t>
                                          </m:r>
                                        </m:num>
                                        <m:den>
                                          <m:r>
                                            <a:rPr lang="en-GB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273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  <m:sup>
                                  <m:r>
                                    <a:rPr lang="en-GB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</m:e>
                          </m:d>
                        </m:den>
                      </m:f>
                    </m:oMath>
                  </m:oMathPara>
                </a14:m>
                <a:endParaRPr lang="en-GB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A7D7C422-034C-E5B2-F78D-A6E997F0A02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042" y="5204084"/>
                <a:ext cx="5167264" cy="1290589"/>
              </a:xfrm>
              <a:prstGeom prst="roundRect">
                <a:avLst>
                  <a:gd name="adj" fmla="val 9253"/>
                </a:avLst>
              </a:prstGeom>
              <a:blipFill>
                <a:blip r:embed="rId4"/>
                <a:stretch>
                  <a:fillRect/>
                </a:stretch>
              </a:blipFill>
              <a:ln w="28575"/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15B90F7F-CDF2-864C-7D36-22F5EF7D5E76}"/>
                  </a:ext>
                </a:extLst>
              </p:cNvPr>
              <p:cNvSpPr/>
              <p:nvPr/>
            </p:nvSpPr>
            <p:spPr>
              <a:xfrm>
                <a:off x="6072955" y="831845"/>
                <a:ext cx="5460562" cy="1904795"/>
              </a:xfrm>
              <a:prstGeom prst="roundRect">
                <a:avLst>
                  <a:gd name="adj" fmla="val 9253"/>
                </a:avLst>
              </a:prstGeom>
              <a:noFill/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r>
                  <a:rPr lang="en-GB" dirty="0">
                    <a:solidFill>
                      <a:schemeClr val="tx1"/>
                    </a:solidFill>
                  </a:rPr>
                  <a:t>The 1D EBM model was optimised, via gradient descent methods, to best fit to the historic climate temperature record; yielding cooling model parameters of:</a:t>
                </a:r>
              </a:p>
              <a:p>
                <a:endParaRPr lang="en-GB" dirty="0">
                  <a:solidFill>
                    <a:schemeClr val="tx1"/>
                  </a:solidFill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GB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≡0.68</m:t>
                      </m:r>
                    </m:oMath>
                  </m:oMathPara>
                </a14:m>
                <a:endParaRPr lang="en-GB" b="0" dirty="0">
                  <a:solidFill>
                    <a:schemeClr val="tx1"/>
                  </a:solidFill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GB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≡0.05</m:t>
                      </m:r>
                    </m:oMath>
                  </m:oMathPara>
                </a14:m>
                <a:endParaRPr lang="en-GB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15B90F7F-CDF2-864C-7D36-22F5EF7D5E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72955" y="831845"/>
                <a:ext cx="5460562" cy="1904795"/>
              </a:xfrm>
              <a:prstGeom prst="roundRect">
                <a:avLst>
                  <a:gd name="adj" fmla="val 9253"/>
                </a:avLst>
              </a:prstGeom>
              <a:blipFill>
                <a:blip r:embed="rId5"/>
                <a:stretch>
                  <a:fillRect r="-222"/>
                </a:stretch>
              </a:blipFill>
              <a:ln w="28575"/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42" name="Picture 2" descr="289 &#10;288 &#10;287 &#10;286 &#10;285 &#10;284 &#10;283 &#10;1960 &#10;Optimised Model &#10;Historic Record &#10;19 70 &#10;1980 &#10;1990 &#10;2000 &#10;2010 &#10;2020 ">
            <a:extLst>
              <a:ext uri="{FF2B5EF4-FFF2-40B4-BE49-F238E27FC236}">
                <a16:creationId xmlns:a16="http://schemas.microsoft.com/office/drawing/2014/main" id="{D77534B8-4B53-4E60-864C-C1C4601B6D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6" t="11280" r="9126" b="6415"/>
          <a:stretch/>
        </p:blipFill>
        <p:spPr bwMode="auto">
          <a:xfrm>
            <a:off x="5779658" y="2906952"/>
            <a:ext cx="5753859" cy="3807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3218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ACD40DC-AFBF-76FF-5E79-F5180794D887}"/>
              </a:ext>
            </a:extLst>
          </p:cNvPr>
          <p:cNvSpPr/>
          <p:nvPr/>
        </p:nvSpPr>
        <p:spPr>
          <a:xfrm>
            <a:off x="0" y="-1"/>
            <a:ext cx="12192000" cy="716281"/>
          </a:xfrm>
          <a:prstGeom prst="rect">
            <a:avLst/>
          </a:prstGeom>
          <a:solidFill>
            <a:srgbClr val="7025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39593-521B-AEDF-7050-F0D3D4179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7228" y="-138685"/>
            <a:ext cx="1685141" cy="99364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AC623C5-8432-5D66-92EA-47D49752068D}"/>
              </a:ext>
            </a:extLst>
          </p:cNvPr>
          <p:cNvSpPr/>
          <p:nvPr/>
        </p:nvSpPr>
        <p:spPr>
          <a:xfrm>
            <a:off x="0" y="6682740"/>
            <a:ext cx="12192000" cy="175260"/>
          </a:xfrm>
          <a:prstGeom prst="rect">
            <a:avLst/>
          </a:prstGeom>
          <a:solidFill>
            <a:srgbClr val="7025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4F9408-F839-23A5-4005-C507D3793888}"/>
              </a:ext>
            </a:extLst>
          </p:cNvPr>
          <p:cNvSpPr txBox="1"/>
          <p:nvPr/>
        </p:nvSpPr>
        <p:spPr>
          <a:xfrm>
            <a:off x="4869180" y="2712720"/>
            <a:ext cx="669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Table of contents page.</a:t>
            </a:r>
          </a:p>
        </p:txBody>
      </p:sp>
    </p:spTree>
    <p:extLst>
      <p:ext uri="{BB962C8B-B14F-4D97-AF65-F5344CB8AC3E}">
        <p14:creationId xmlns:p14="http://schemas.microsoft.com/office/powerpoint/2010/main" val="1247941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ACD40DC-AFBF-76FF-5E79-F5180794D887}"/>
              </a:ext>
            </a:extLst>
          </p:cNvPr>
          <p:cNvSpPr/>
          <p:nvPr/>
        </p:nvSpPr>
        <p:spPr>
          <a:xfrm>
            <a:off x="0" y="0"/>
            <a:ext cx="12192000" cy="716281"/>
          </a:xfrm>
          <a:prstGeom prst="rect">
            <a:avLst/>
          </a:prstGeom>
          <a:solidFill>
            <a:srgbClr val="7025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r>
              <a:rPr lang="en-GB" sz="1600" dirty="0"/>
              <a:t>Atmospheric CO2 levels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39593-521B-AEDF-7050-F0D3D4179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7228" y="-138685"/>
            <a:ext cx="1685141" cy="99364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AC623C5-8432-5D66-92EA-47D49752068D}"/>
              </a:ext>
            </a:extLst>
          </p:cNvPr>
          <p:cNvSpPr/>
          <p:nvPr/>
        </p:nvSpPr>
        <p:spPr>
          <a:xfrm>
            <a:off x="0" y="6682740"/>
            <a:ext cx="12192000" cy="175260"/>
          </a:xfrm>
          <a:prstGeom prst="rect">
            <a:avLst/>
          </a:prstGeom>
          <a:solidFill>
            <a:srgbClr val="7025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81F3B4B-D33E-42C6-610E-98F8F8AFCC2F}"/>
              </a:ext>
            </a:extLst>
          </p:cNvPr>
          <p:cNvSpPr/>
          <p:nvPr/>
        </p:nvSpPr>
        <p:spPr>
          <a:xfrm>
            <a:off x="135154" y="809695"/>
            <a:ext cx="5947613" cy="666463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Why is atmospheric CO2 increasing?</a:t>
            </a:r>
          </a:p>
        </p:txBody>
      </p:sp>
      <p:pic>
        <p:nvPicPr>
          <p:cNvPr id="10" name="Picture 9" descr="A graph of a number of years&#10;&#10;Description automatically generated">
            <a:extLst>
              <a:ext uri="{FF2B5EF4-FFF2-40B4-BE49-F238E27FC236}">
                <a16:creationId xmlns:a16="http://schemas.microsoft.com/office/drawing/2014/main" id="{3B742123-3F15-EB7F-44C3-5D4C51FE89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125" y="1764790"/>
            <a:ext cx="5851488" cy="3677583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93601C5-B91A-1BA9-D486-549EDDA6D8A8}"/>
              </a:ext>
            </a:extLst>
          </p:cNvPr>
          <p:cNvSpPr/>
          <p:nvPr/>
        </p:nvSpPr>
        <p:spPr>
          <a:xfrm>
            <a:off x="148386" y="3535544"/>
            <a:ext cx="5947613" cy="666463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How does this effect global temperature?</a:t>
            </a:r>
          </a:p>
        </p:txBody>
      </p:sp>
      <p:pic>
        <p:nvPicPr>
          <p:cNvPr id="6146" name="Picture 2" descr="Why Did the Industrial Revolution Happen in Britain in the Eighteenth  Century? – Merchants and Mechanics">
            <a:extLst>
              <a:ext uri="{FF2B5EF4-FFF2-40B4-BE49-F238E27FC236}">
                <a16:creationId xmlns:a16="http://schemas.microsoft.com/office/drawing/2014/main" id="{C8685863-FB9D-8F9A-9F72-B0B4389BA4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387" y="1613463"/>
            <a:ext cx="2960574" cy="1816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As most countries cut back on coal, China is burning more of it |  Environment | Al Jazeera">
            <a:extLst>
              <a:ext uri="{FF2B5EF4-FFF2-40B4-BE49-F238E27FC236}">
                <a16:creationId xmlns:a16="http://schemas.microsoft.com/office/drawing/2014/main" id="{3FAD7DEF-5333-FFD6-1789-0465C3394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6975" y="1613463"/>
            <a:ext cx="2859025" cy="1816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Forty percent of Antarctica's ice shelves are shrinking, worrying  scientists - The Washington Post">
            <a:extLst>
              <a:ext uri="{FF2B5EF4-FFF2-40B4-BE49-F238E27FC236}">
                <a16:creationId xmlns:a16="http://schemas.microsoft.com/office/drawing/2014/main" id="{45EC57CA-A081-E8C4-B478-F37A151A30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386" y="4295421"/>
            <a:ext cx="2856941" cy="2353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500+ Sunny Beach Pictures [HD] | Download Free Images on Unsplash">
            <a:extLst>
              <a:ext uri="{FF2B5EF4-FFF2-40B4-BE49-F238E27FC236}">
                <a16:creationId xmlns:a16="http://schemas.microsoft.com/office/drawing/2014/main" id="{0E33954A-A66A-C44E-B8BC-B374E1465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7328" y="4295062"/>
            <a:ext cx="3028671" cy="2326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0382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ACD40DC-AFBF-76FF-5E79-F5180794D887}"/>
              </a:ext>
            </a:extLst>
          </p:cNvPr>
          <p:cNvSpPr/>
          <p:nvPr/>
        </p:nvSpPr>
        <p:spPr>
          <a:xfrm>
            <a:off x="0" y="0"/>
            <a:ext cx="12192000" cy="716281"/>
          </a:xfrm>
          <a:prstGeom prst="rect">
            <a:avLst/>
          </a:prstGeom>
          <a:solidFill>
            <a:srgbClr val="7025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r>
              <a:rPr lang="en-GB" sz="1600" dirty="0"/>
              <a:t>The Greenhouse effect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39593-521B-AEDF-7050-F0D3D4179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7228" y="-138685"/>
            <a:ext cx="1685141" cy="99364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AC623C5-8432-5D66-92EA-47D49752068D}"/>
              </a:ext>
            </a:extLst>
          </p:cNvPr>
          <p:cNvSpPr/>
          <p:nvPr/>
        </p:nvSpPr>
        <p:spPr>
          <a:xfrm>
            <a:off x="0" y="6682740"/>
            <a:ext cx="12192000" cy="175260"/>
          </a:xfrm>
          <a:prstGeom prst="rect">
            <a:avLst/>
          </a:prstGeom>
          <a:solidFill>
            <a:srgbClr val="7025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81F3B4B-D33E-42C6-610E-98F8F8AFCC2F}"/>
              </a:ext>
            </a:extLst>
          </p:cNvPr>
          <p:cNvSpPr/>
          <p:nvPr/>
        </p:nvSpPr>
        <p:spPr>
          <a:xfrm>
            <a:off x="469190" y="854963"/>
            <a:ext cx="5145226" cy="666463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What is a greenhouse gas?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93601C5-B91A-1BA9-D486-549EDDA6D8A8}"/>
              </a:ext>
            </a:extLst>
          </p:cNvPr>
          <p:cNvSpPr/>
          <p:nvPr/>
        </p:nvSpPr>
        <p:spPr>
          <a:xfrm>
            <a:off x="6418785" y="854962"/>
            <a:ext cx="5145226" cy="666463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How do they effect global temperature?</a:t>
            </a:r>
          </a:p>
        </p:txBody>
      </p:sp>
      <p:pic>
        <p:nvPicPr>
          <p:cNvPr id="1030" name="Picture 6" descr="The Greenhouse Effect Of Water, 60% OFF">
            <a:extLst>
              <a:ext uri="{FF2B5EF4-FFF2-40B4-BE49-F238E27FC236}">
                <a16:creationId xmlns:a16="http://schemas.microsoft.com/office/drawing/2014/main" id="{9D320AC0-2F29-337C-4F1A-D86003B8F3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053" y="1761572"/>
            <a:ext cx="4629531" cy="4361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uilding a Climate III — INTEGRATE 1.0 documentation">
            <a:extLst>
              <a:ext uri="{FF2B5EF4-FFF2-40B4-BE49-F238E27FC236}">
                <a16:creationId xmlns:a16="http://schemas.microsoft.com/office/drawing/2014/main" id="{3CF409A3-2E02-4A08-3993-A90CA18515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2998" y="1660106"/>
            <a:ext cx="4876800" cy="320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Electromagnetic Spectrum">
            <a:extLst>
              <a:ext uri="{FF2B5EF4-FFF2-40B4-BE49-F238E27FC236}">
                <a16:creationId xmlns:a16="http://schemas.microsoft.com/office/drawing/2014/main" id="{DCF9A3AC-6867-35DB-841E-CB5844B0D7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886" b="14710"/>
          <a:stretch/>
        </p:blipFill>
        <p:spPr bwMode="auto">
          <a:xfrm>
            <a:off x="6235175" y="5078822"/>
            <a:ext cx="5759997" cy="1323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1060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ACD40DC-AFBF-76FF-5E79-F5180794D887}"/>
              </a:ext>
            </a:extLst>
          </p:cNvPr>
          <p:cNvSpPr/>
          <p:nvPr/>
        </p:nvSpPr>
        <p:spPr>
          <a:xfrm>
            <a:off x="0" y="0"/>
            <a:ext cx="12192000" cy="670045"/>
          </a:xfrm>
          <a:prstGeom prst="rect">
            <a:avLst/>
          </a:prstGeom>
          <a:solidFill>
            <a:srgbClr val="70256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/>
              <a:t>Consequences of a warming climate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39593-521B-AEDF-7050-F0D3D4179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1586" y="-161803"/>
            <a:ext cx="1685141" cy="99364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091330FE-F743-C2B0-D117-2D0421A9C32D}"/>
                  </a:ext>
                </a:extLst>
              </p:cNvPr>
              <p:cNvSpPr/>
              <p:nvPr/>
            </p:nvSpPr>
            <p:spPr>
              <a:xfrm>
                <a:off x="281036" y="967912"/>
                <a:ext cx="5535563" cy="2654427"/>
              </a:xfrm>
              <a:prstGeom prst="roundRect">
                <a:avLst>
                  <a:gd name="adj" fmla="val 9253"/>
                </a:avLst>
              </a:prstGeom>
              <a:ln/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 anchorCtr="1"/>
              <a:lstStyle/>
              <a:p>
                <a:r>
                  <a:rPr lang="en-GB" b="1" dirty="0">
                    <a:solidFill>
                      <a:schemeClr val="tx1"/>
                    </a:solidFill>
                  </a:rPr>
                  <a:t>A warming of 1.5</a:t>
                </a:r>
                <a14:m>
                  <m:oMath xmlns:m="http://schemas.openxmlformats.org/officeDocument/2006/math">
                    <m:r>
                      <a:rPr lang="en-GB" b="1" i="1" baseline="300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∘</m:t>
                    </m:r>
                  </m:oMath>
                </a14:m>
                <a:r>
                  <a:rPr lang="en-GB" b="1" dirty="0">
                    <a:solidFill>
                      <a:schemeClr val="tx1"/>
                    </a:solidFill>
                  </a:rPr>
                  <a:t>C is thought to cause:</a:t>
                </a:r>
              </a:p>
              <a:p>
                <a:endParaRPr lang="en-GB" dirty="0">
                  <a:solidFill>
                    <a:schemeClr val="tx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>
                    <a:solidFill>
                      <a:schemeClr val="tx1"/>
                    </a:solidFill>
                  </a:rPr>
                  <a:t>Hottest day of year would increase by 1-2</a:t>
                </a:r>
                <a:r>
                  <a:rPr lang="en-GB" b="0" baseline="300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GB" b="0" i="1" baseline="300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∘</m:t>
                    </m:r>
                  </m:oMath>
                </a14:m>
                <a:r>
                  <a:rPr lang="en-GB" dirty="0">
                    <a:solidFill>
                      <a:schemeClr val="tx1"/>
                    </a:solidFill>
                  </a:rPr>
                  <a:t>C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>
                    <a:solidFill>
                      <a:schemeClr val="tx1"/>
                    </a:solidFill>
                  </a:rPr>
                  <a:t>3% decrease in crop yields for large regions of the globe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>
                    <a:solidFill>
                      <a:schemeClr val="tx1"/>
                    </a:solidFill>
                  </a:rPr>
                  <a:t>Fishery yields to decrease by up to 30%.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>
                    <a:solidFill>
                      <a:schemeClr val="tx1"/>
                    </a:solidFill>
                  </a:rPr>
                  <a:t>Life-threatening levels of temperature/humidity for a few days of the year.</a:t>
                </a:r>
              </a:p>
            </p:txBody>
          </p:sp>
        </mc:Choice>
        <mc:Fallback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091330FE-F743-C2B0-D117-2D0421A9C32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036" y="967912"/>
                <a:ext cx="5535563" cy="2654427"/>
              </a:xfrm>
              <a:prstGeom prst="roundRect">
                <a:avLst>
                  <a:gd name="adj" fmla="val 9253"/>
                </a:avLst>
              </a:prstGeom>
              <a:blipFill>
                <a:blip r:embed="rId3"/>
                <a:stretch>
                  <a:fillRect/>
                </a:stretch>
              </a:blipFill>
              <a:ln/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82A2FDA5-CC5A-731A-3C27-FC53E0EB678D}"/>
                  </a:ext>
                </a:extLst>
              </p:cNvPr>
              <p:cNvSpPr/>
              <p:nvPr/>
            </p:nvSpPr>
            <p:spPr>
              <a:xfrm>
                <a:off x="281037" y="3920206"/>
                <a:ext cx="5535563" cy="2654427"/>
              </a:xfrm>
              <a:prstGeom prst="roundRect">
                <a:avLst>
                  <a:gd name="adj" fmla="val 9253"/>
                </a:avLst>
              </a:prstGeom>
              <a:ln/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 anchorCtr="1"/>
              <a:lstStyle/>
              <a:p>
                <a:r>
                  <a:rPr lang="en-GB" b="1" dirty="0">
                    <a:solidFill>
                      <a:schemeClr val="tx1"/>
                    </a:solidFill>
                  </a:rPr>
                  <a:t>A warming of 4</a:t>
                </a:r>
                <a14:m>
                  <m:oMath xmlns:m="http://schemas.openxmlformats.org/officeDocument/2006/math">
                    <m:r>
                      <a:rPr lang="en-GB" b="1" i="1" baseline="300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∘</m:t>
                    </m:r>
                  </m:oMath>
                </a14:m>
                <a:r>
                  <a:rPr lang="en-GB" b="1" dirty="0">
                    <a:solidFill>
                      <a:schemeClr val="tx1"/>
                    </a:solidFill>
                  </a:rPr>
                  <a:t>C is thought to cause:</a:t>
                </a:r>
              </a:p>
              <a:p>
                <a:endParaRPr lang="en-GB" dirty="0">
                  <a:solidFill>
                    <a:schemeClr val="tx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>
                    <a:solidFill>
                      <a:schemeClr val="tx1"/>
                    </a:solidFill>
                  </a:rPr>
                  <a:t>Hottest day of year would increase by 7</a:t>
                </a:r>
                <a:r>
                  <a:rPr lang="en-GB" b="0" baseline="300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GB" b="0" i="1" baseline="300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∘</m:t>
                    </m:r>
                  </m:oMath>
                </a14:m>
                <a:r>
                  <a:rPr lang="en-GB" dirty="0">
                    <a:solidFill>
                      <a:schemeClr val="tx1"/>
                    </a:solidFill>
                  </a:rPr>
                  <a:t>C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>
                    <a:solidFill>
                      <a:schemeClr val="tx1"/>
                    </a:solidFill>
                  </a:rPr>
                  <a:t>20% decrease in crop yields around the globe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>
                    <a:solidFill>
                      <a:schemeClr val="tx1"/>
                    </a:solidFill>
                  </a:rPr>
                  <a:t>Fishery yields to decrease by up to &gt;35%.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>
                    <a:solidFill>
                      <a:schemeClr val="tx1"/>
                    </a:solidFill>
                  </a:rPr>
                  <a:t>Life-threatening levels of temperature/humidity for large portions of the year, for regions near the equator.</a:t>
                </a:r>
              </a:p>
            </p:txBody>
          </p:sp>
        </mc:Choice>
        <mc:Fallback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82A2FDA5-CC5A-731A-3C27-FC53E0EB678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037" y="3920206"/>
                <a:ext cx="5535563" cy="2654427"/>
              </a:xfrm>
              <a:prstGeom prst="roundRect">
                <a:avLst>
                  <a:gd name="adj" fmla="val 9253"/>
                </a:avLst>
              </a:prstGeom>
              <a:blipFill>
                <a:blip r:embed="rId4"/>
                <a:stretch>
                  <a:fillRect/>
                </a:stretch>
              </a:blipFill>
              <a:ln/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2" descr="13-Year drought creates frightening 'New Normal' in South America |  PreventionWeb">
            <a:extLst>
              <a:ext uri="{FF2B5EF4-FFF2-40B4-BE49-F238E27FC236}">
                <a16:creationId xmlns:a16="http://schemas.microsoft.com/office/drawing/2014/main" id="{E7DEA512-D5E7-7596-2F2E-7629B9BD28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2" y="967912"/>
            <a:ext cx="3036856" cy="1653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8" descr="Tropical cyclone - Wikipedia">
            <a:extLst>
              <a:ext uri="{FF2B5EF4-FFF2-40B4-BE49-F238E27FC236}">
                <a16:creationId xmlns:a16="http://schemas.microsoft.com/office/drawing/2014/main" id="{14D3C58B-81C4-647E-FC8A-3E7EECC5A0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2857" y="969796"/>
            <a:ext cx="2845784" cy="1813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0" descr="Polar Bear | Species | WWF">
            <a:extLst>
              <a:ext uri="{FF2B5EF4-FFF2-40B4-BE49-F238E27FC236}">
                <a16:creationId xmlns:a16="http://schemas.microsoft.com/office/drawing/2014/main" id="{2A4D26D5-4283-D638-BE18-96E3692FCE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621280"/>
            <a:ext cx="3036855" cy="1836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Wildfire - Wikipedia">
            <a:extLst>
              <a:ext uri="{FF2B5EF4-FFF2-40B4-BE49-F238E27FC236}">
                <a16:creationId xmlns:a16="http://schemas.microsoft.com/office/drawing/2014/main" id="{3A63F9C9-0053-1107-619C-6107E7BF25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2856" y="2759231"/>
            <a:ext cx="2845784" cy="1941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2B72C6A-B71E-2F94-F6F1-21423DAA50A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96000" y="4457700"/>
            <a:ext cx="3036856" cy="2097215"/>
          </a:xfrm>
          <a:prstGeom prst="rect">
            <a:avLst/>
          </a:prstGeom>
        </p:spPr>
      </p:pic>
      <p:pic>
        <p:nvPicPr>
          <p:cNvPr id="4098" name="Picture 2" descr="Dead Crops Royalty-Free Images, Stock Photos &amp; Pictures | Shutterstock">
            <a:extLst>
              <a:ext uri="{FF2B5EF4-FFF2-40B4-BE49-F238E27FC236}">
                <a16:creationId xmlns:a16="http://schemas.microsoft.com/office/drawing/2014/main" id="{EECA4C8C-5C7C-7534-FE99-9728C891F5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2855" y="4685216"/>
            <a:ext cx="2845784" cy="1869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064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ACD40DC-AFBF-76FF-5E79-F5180794D887}"/>
              </a:ext>
            </a:extLst>
          </p:cNvPr>
          <p:cNvSpPr/>
          <p:nvPr/>
        </p:nvSpPr>
        <p:spPr>
          <a:xfrm>
            <a:off x="0" y="0"/>
            <a:ext cx="12192000" cy="716281"/>
          </a:xfrm>
          <a:prstGeom prst="rect">
            <a:avLst/>
          </a:prstGeom>
          <a:solidFill>
            <a:srgbClr val="7025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r>
              <a:rPr lang="en-GB" dirty="0"/>
              <a:t>Project Aims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39593-521B-AEDF-7050-F0D3D4179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7228" y="-138685"/>
            <a:ext cx="1685141" cy="99364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AC623C5-8432-5D66-92EA-47D49752068D}"/>
              </a:ext>
            </a:extLst>
          </p:cNvPr>
          <p:cNvSpPr/>
          <p:nvPr/>
        </p:nvSpPr>
        <p:spPr>
          <a:xfrm>
            <a:off x="0" y="6682740"/>
            <a:ext cx="12192000" cy="175260"/>
          </a:xfrm>
          <a:prstGeom prst="rect">
            <a:avLst/>
          </a:prstGeom>
          <a:solidFill>
            <a:srgbClr val="7025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81F3B4B-D33E-42C6-610E-98F8F8AFCC2F}"/>
              </a:ext>
            </a:extLst>
          </p:cNvPr>
          <p:cNvSpPr/>
          <p:nvPr/>
        </p:nvSpPr>
        <p:spPr>
          <a:xfrm>
            <a:off x="5961787" y="1870274"/>
            <a:ext cx="5145226" cy="666463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The Paris agreement</a:t>
            </a:r>
          </a:p>
        </p:txBody>
      </p:sp>
      <p:pic>
        <p:nvPicPr>
          <p:cNvPr id="3074" name="Picture 2" descr="How successful are international climate efforts? – DW – 09/24/2020">
            <a:extLst>
              <a:ext uri="{FF2B5EF4-FFF2-40B4-BE49-F238E27FC236}">
                <a16:creationId xmlns:a16="http://schemas.microsoft.com/office/drawing/2014/main" id="{8D62002A-B085-6472-BD97-77D49E372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74" y="854963"/>
            <a:ext cx="2972505" cy="5592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DF29AB11-BC45-06B8-6ACC-C3C858C4EE6F}"/>
              </a:ext>
            </a:extLst>
          </p:cNvPr>
          <p:cNvSpPr/>
          <p:nvPr/>
        </p:nvSpPr>
        <p:spPr>
          <a:xfrm>
            <a:off x="5961787" y="2649637"/>
            <a:ext cx="5145226" cy="666463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The next contender?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6329B75C-F4D9-7C15-875B-DEFB61ECB6AA}"/>
              </a:ext>
            </a:extLst>
          </p:cNvPr>
          <p:cNvSpPr/>
          <p:nvPr/>
        </p:nvSpPr>
        <p:spPr>
          <a:xfrm>
            <a:off x="5961787" y="3429000"/>
            <a:ext cx="5145226" cy="666463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Consequences of this (wildfires, drought frequency)</a:t>
            </a:r>
          </a:p>
        </p:txBody>
      </p:sp>
    </p:spTree>
    <p:extLst>
      <p:ext uri="{BB962C8B-B14F-4D97-AF65-F5344CB8AC3E}">
        <p14:creationId xmlns:p14="http://schemas.microsoft.com/office/powerpoint/2010/main" val="3317500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ACD40DC-AFBF-76FF-5E79-F5180794D887}"/>
              </a:ext>
            </a:extLst>
          </p:cNvPr>
          <p:cNvSpPr/>
          <p:nvPr/>
        </p:nvSpPr>
        <p:spPr>
          <a:xfrm>
            <a:off x="0" y="0"/>
            <a:ext cx="12192000" cy="670045"/>
          </a:xfrm>
          <a:prstGeom prst="rect">
            <a:avLst/>
          </a:prstGeom>
          <a:solidFill>
            <a:srgbClr val="70256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/>
              <a:t>Climate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39593-521B-AEDF-7050-F0D3D4179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1586" y="-161803"/>
            <a:ext cx="1685141" cy="993648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B748E9A-5724-9A1F-E682-BD6EC119A4D9}"/>
              </a:ext>
            </a:extLst>
          </p:cNvPr>
          <p:cNvSpPr/>
          <p:nvPr/>
        </p:nvSpPr>
        <p:spPr>
          <a:xfrm>
            <a:off x="561872" y="831845"/>
            <a:ext cx="6032167" cy="720325"/>
          </a:xfrm>
          <a:prstGeom prst="roundRect">
            <a:avLst>
              <a:gd name="adj" fmla="val 9253"/>
            </a:avLst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One-Dimensional Climate Model | </a:t>
            </a:r>
            <a:r>
              <a:rPr lang="en-GB" dirty="0">
                <a:solidFill>
                  <a:schemeClr val="tx1"/>
                </a:solidFill>
              </a:rPr>
              <a:t>(</a:t>
            </a:r>
            <a:r>
              <a:rPr lang="en-GB" i="1" dirty="0">
                <a:solidFill>
                  <a:schemeClr val="tx1"/>
                </a:solidFill>
              </a:rPr>
              <a:t>1D EBM</a:t>
            </a:r>
            <a:r>
              <a:rPr lang="en-GB" dirty="0">
                <a:solidFill>
                  <a:schemeClr val="tx1"/>
                </a:solidFill>
              </a:rPr>
              <a:t>) </a:t>
            </a:r>
          </a:p>
        </p:txBody>
      </p:sp>
      <p:pic>
        <p:nvPicPr>
          <p:cNvPr id="5126" name="Picture 6" descr="Global land-ocean surface temperature data: HadCRUT5 | Climate Data Guide">
            <a:extLst>
              <a:ext uri="{FF2B5EF4-FFF2-40B4-BE49-F238E27FC236}">
                <a16:creationId xmlns:a16="http://schemas.microsoft.com/office/drawing/2014/main" id="{5DBA6523-B6AB-C001-4A56-2D99D0E264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2812" y="902208"/>
            <a:ext cx="4371695" cy="5580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One-Dimensional Energy Balance Model | METEO 469: From Meteorology to  Mitigation: Understanding Global Warming">
            <a:extLst>
              <a:ext uri="{FF2B5EF4-FFF2-40B4-BE49-F238E27FC236}">
                <a16:creationId xmlns:a16="http://schemas.microsoft.com/office/drawing/2014/main" id="{53BCB68C-A959-C1EC-E7AB-2D672ED4B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249" y="3444880"/>
            <a:ext cx="5238750" cy="258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28A7F34F-98DE-8031-0C47-678CB17D1511}"/>
                  </a:ext>
                </a:extLst>
              </p:cNvPr>
              <p:cNvSpPr/>
              <p:nvPr/>
            </p:nvSpPr>
            <p:spPr>
              <a:xfrm>
                <a:off x="184776" y="1834896"/>
                <a:ext cx="6711696" cy="1103376"/>
              </a:xfrm>
              <a:prstGeom prst="round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 anchorCtr="0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  <m:f>
                        <m:fPr>
                          <m:ctrlPr>
                            <a:rPr lang="en-GB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GB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  <m:d>
                            <m:dPr>
                              <m:ctrlPr>
                                <a:rPr lang="en-GB" sz="1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sz="1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  <m:r>
                                <a:rPr lang="en-GB" sz="1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GB" sz="1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num>
                        <m:den>
                          <m:r>
                            <a:rPr lang="en-GB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GB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GB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𝑆</m:t>
                      </m:r>
                      <m:d>
                        <m:dPr>
                          <m:ctrlPr>
                            <a:rPr lang="en-GB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GB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GB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𝐷</m:t>
                      </m:r>
                      <m:d>
                        <m:dPr>
                          <m:ctrlPr>
                            <a:rPr lang="en-GB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GB" sz="1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GB" sz="1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1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GB" sz="1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GB" sz="1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d>
                                <m:dPr>
                                  <m:ctrlPr>
                                    <a:rPr lang="en-GB" sz="1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sz="1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𝜆</m:t>
                                  </m:r>
                                  <m:r>
                                    <a:rPr lang="en-GB" sz="1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GB" sz="1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num>
                            <m:den>
                              <m:r>
                                <a:rPr lang="en-GB" sz="1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GB" sz="1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1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p>
                                  <m:r>
                                    <a:rPr lang="en-GB" sz="1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en-GB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unc>
                            <m:funcPr>
                              <m:ctrlPr>
                                <a:rPr lang="en-GB" sz="1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GB" sz="18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tan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GB" sz="1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sz="1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</m:d>
                            </m:e>
                          </m:func>
                          <m:f>
                            <m:fPr>
                              <m:ctrlPr>
                                <a:rPr lang="en-GB" sz="1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GB" sz="1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GB" sz="1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d>
                                <m:dPr>
                                  <m:ctrlPr>
                                    <a:rPr lang="en-GB" sz="1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sz="1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𝜆</m:t>
                                  </m:r>
                                  <m:r>
                                    <a:rPr lang="en-GB" sz="1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GB" sz="1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num>
                            <m:den>
                              <m:r>
                                <a:rPr lang="en-GB" sz="1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𝜕𝜆</m:t>
                              </m:r>
                            </m:den>
                          </m:f>
                        </m:e>
                      </m:d>
                      <m:r>
                        <a:rPr lang="en-GB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GB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en-GB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GB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GB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GB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GB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1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28A7F34F-98DE-8031-0C47-678CB17D151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776" y="1834896"/>
                <a:ext cx="6711696" cy="1103376"/>
              </a:xfrm>
              <a:prstGeom prst="round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97F816B6-09D9-E5EA-4136-2F8086FDD257}"/>
              </a:ext>
            </a:extLst>
          </p:cNvPr>
          <p:cNvSpPr/>
          <p:nvPr/>
        </p:nvSpPr>
        <p:spPr>
          <a:xfrm>
            <a:off x="0" y="6682740"/>
            <a:ext cx="12192000" cy="175260"/>
          </a:xfrm>
          <a:prstGeom prst="rect">
            <a:avLst/>
          </a:prstGeom>
          <a:solidFill>
            <a:srgbClr val="7025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2993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8696A-F44B-5DA6-93D7-F61F4C9DD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7DFFF-39EB-C29F-0001-EBA8AB035E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5061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ACD40DC-AFBF-76FF-5E79-F5180794D887}"/>
              </a:ext>
            </a:extLst>
          </p:cNvPr>
          <p:cNvSpPr/>
          <p:nvPr/>
        </p:nvSpPr>
        <p:spPr>
          <a:xfrm>
            <a:off x="0" y="0"/>
            <a:ext cx="12192000" cy="670045"/>
          </a:xfrm>
          <a:prstGeom prst="rect">
            <a:avLst/>
          </a:prstGeom>
          <a:solidFill>
            <a:srgbClr val="70256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/>
              <a:t>Albedo Function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39593-521B-AEDF-7050-F0D3D4179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1586" y="-161803"/>
            <a:ext cx="1685141" cy="99364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005ADAC7-CF9A-F0E3-6E1A-75D2A81B73C5}"/>
                  </a:ext>
                </a:extLst>
              </p:cNvPr>
              <p:cNvSpPr/>
              <p:nvPr/>
            </p:nvSpPr>
            <p:spPr>
              <a:xfrm>
                <a:off x="155272" y="881538"/>
                <a:ext cx="5167264" cy="1740288"/>
              </a:xfrm>
              <a:prstGeom prst="roundRect">
                <a:avLst>
                  <a:gd name="adj" fmla="val 9253"/>
                </a:avLst>
              </a:prstGeom>
              <a:noFill/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r>
                  <a:rPr lang="en-GB" b="0" dirty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The albedo function models the reflectivity of the land/ocean, accounting for the higher reflectivity of snow</a:t>
                </a:r>
                <a:r>
                  <a:rPr lang="en-GB" dirty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/ice that occurs at freezing temperatures.</a:t>
                </a:r>
              </a:p>
              <a:p>
                <a:r>
                  <a:rPr lang="en-GB" dirty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 </a:t>
                </a:r>
                <a:endParaRPr lang="en-GB" b="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d>
                        <m:dPr>
                          <m:ctrlP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r>
                        <a:rPr lang="en-GB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=0.525−0.245 ⋅</m:t>
                      </m:r>
                      <m:r>
                        <m:rPr>
                          <m:sty m:val="p"/>
                        </m:rPr>
                        <a:rPr lang="en-GB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tanh</m:t>
                      </m:r>
                      <m:r>
                        <a:rPr lang="en-GB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⁡(0.2 </m:t>
                      </m:r>
                      <m:r>
                        <a:rPr lang="en-GB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GB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−53.6) </m:t>
                      </m:r>
                    </m:oMath>
                  </m:oMathPara>
                </a14:m>
                <a:endParaRPr lang="en-GB" dirty="0">
                  <a:solidFill>
                    <a:schemeClr val="tx1"/>
                  </a:solidFill>
                </a:endParaRPr>
              </a:p>
              <a:p>
                <a:endParaRPr lang="en-GB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005ADAC7-CF9A-F0E3-6E1A-75D2A81B73C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272" y="881538"/>
                <a:ext cx="5167264" cy="1740288"/>
              </a:xfrm>
              <a:prstGeom prst="roundRect">
                <a:avLst>
                  <a:gd name="adj" fmla="val 9253"/>
                </a:avLst>
              </a:prstGeom>
              <a:blipFill>
                <a:blip r:embed="rId3"/>
                <a:stretch>
                  <a:fillRect/>
                </a:stretch>
              </a:blipFill>
              <a:ln w="28575"/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49C0B6E-F3DE-88B3-FBCB-B5CB5E4E47F6}"/>
              </a:ext>
            </a:extLst>
          </p:cNvPr>
          <p:cNvSpPr/>
          <p:nvPr/>
        </p:nvSpPr>
        <p:spPr>
          <a:xfrm>
            <a:off x="6418050" y="1007680"/>
            <a:ext cx="4589256" cy="901146"/>
          </a:xfrm>
          <a:prstGeom prst="roundRect">
            <a:avLst>
              <a:gd name="adj" fmla="val 9253"/>
            </a:avLst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GB" sz="2000" dirty="0">
                <a:solidFill>
                  <a:schemeClr val="tx1"/>
                </a:solidFill>
              </a:rPr>
              <a:t>A(Ice) = 0.7 (</a:t>
            </a:r>
            <a:r>
              <a:rPr lang="en-GB" sz="2000" i="1" dirty="0">
                <a:solidFill>
                  <a:schemeClr val="tx1"/>
                </a:solidFill>
              </a:rPr>
              <a:t>high reflectance</a:t>
            </a:r>
            <a:r>
              <a:rPr lang="en-GB" sz="2000" dirty="0">
                <a:solidFill>
                  <a:schemeClr val="tx1"/>
                </a:solidFill>
              </a:rPr>
              <a:t>) </a:t>
            </a:r>
          </a:p>
          <a:p>
            <a:r>
              <a:rPr lang="en-GB" sz="2000" dirty="0">
                <a:solidFill>
                  <a:schemeClr val="tx1"/>
                </a:solidFill>
              </a:rPr>
              <a:t>A(land/ocean) = 0.3 (</a:t>
            </a:r>
            <a:r>
              <a:rPr lang="en-GB" sz="2000" i="1" dirty="0">
                <a:solidFill>
                  <a:schemeClr val="tx1"/>
                </a:solidFill>
              </a:rPr>
              <a:t>low reflectance</a:t>
            </a:r>
            <a:r>
              <a:rPr lang="en-GB" sz="20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E5D7448-FEA0-BFEA-9DBE-6B20B8AA772A}"/>
              </a:ext>
            </a:extLst>
          </p:cNvPr>
          <p:cNvSpPr/>
          <p:nvPr/>
        </p:nvSpPr>
        <p:spPr>
          <a:xfrm>
            <a:off x="388185" y="2955380"/>
            <a:ext cx="4373596" cy="1080610"/>
          </a:xfrm>
          <a:prstGeom prst="roundRect">
            <a:avLst>
              <a:gd name="adj" fmla="val 9253"/>
            </a:avLst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GB" i="1" u="sng" dirty="0">
                <a:solidFill>
                  <a:schemeClr val="tx1"/>
                </a:solidFill>
              </a:rPr>
              <a:t>Future Work</a:t>
            </a:r>
            <a:r>
              <a:rPr lang="en-GB" dirty="0">
                <a:solidFill>
                  <a:schemeClr val="tx1"/>
                </a:solidFill>
              </a:rPr>
              <a:t>: Possible work could be done to include the effect that atmospheric cloud cover has on the albedo of a latitude band</a:t>
            </a:r>
            <a:endParaRPr lang="en-GB" u="sng" dirty="0">
              <a:solidFill>
                <a:schemeClr val="tx1"/>
              </a:solidFill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4A6EA775-509D-AC75-E3B7-BB1C15B914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8904" y="4236175"/>
            <a:ext cx="198120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3215B3B2-CF37-B2EC-5B55-5DD859F76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955" y="4236175"/>
            <a:ext cx="198120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graph of a temperature&#10;&#10;Description automatically generated">
            <a:extLst>
              <a:ext uri="{FF2B5EF4-FFF2-40B4-BE49-F238E27FC236}">
                <a16:creationId xmlns:a16="http://schemas.microsoft.com/office/drawing/2014/main" id="{D6770B0C-36D4-9ABE-4792-488CDC858F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1068" y="2462644"/>
            <a:ext cx="6333064" cy="4066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1166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499</TotalTime>
  <Words>708</Words>
  <Application>Microsoft Office PowerPoint</Application>
  <PresentationFormat>Widescreen</PresentationFormat>
  <Paragraphs>73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Office Theme</vt:lpstr>
      <vt:lpstr>Modelling Anthropogenic Climate Change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Modelling Anthropogenic Climate Change</dc:title>
  <dc:creator>DAVIES, THOMAS N. (Student)</dc:creator>
  <cp:lastModifiedBy>DAVIES, THOMAS N. (Student)</cp:lastModifiedBy>
  <cp:revision>72</cp:revision>
  <dcterms:created xsi:type="dcterms:W3CDTF">2024-01-24T11:14:50Z</dcterms:created>
  <dcterms:modified xsi:type="dcterms:W3CDTF">2024-02-21T17:12:34Z</dcterms:modified>
</cp:coreProperties>
</file>

<file path=docProps/thumbnail.jpeg>
</file>